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media/image1.png" ContentType="image/png"/>
  <Override PartName="/ppt/media/hdphoto2.wdp" ContentType="image/vnd.ms-photo"/>
  <Override PartName="/ppt/media/image2.png" ContentType="image/png"/>
  <Override PartName="/ppt/media/image3.png" ContentType="image/png"/>
  <Override PartName="/ppt/media/image15.wmf" ContentType="image/x-wmf"/>
  <Override PartName="/ppt/media/image4.png" ContentType="image/png"/>
  <Override PartName="/ppt/media/image5.png" ContentType="image/png"/>
  <Override PartName="/ppt/media/image25.png" ContentType="image/png"/>
  <Override PartName="/ppt/media/hdphoto1.wdp" ContentType="image/vnd.ms-photo"/>
  <Override PartName="/ppt/media/image6.png" ContentType="image/png"/>
  <Override PartName="/ppt/media/image17.wmf" ContentType="image/x-wmf"/>
  <Override PartName="/ppt/media/image7.png" ContentType="image/png"/>
  <Override PartName="/ppt/media/image18.wmf" ContentType="image/x-wmf"/>
  <Override PartName="/ppt/media/image8.png" ContentType="image/png"/>
  <Override PartName="/ppt/media/image9.jpeg" ContentType="image/jpeg"/>
  <Override PartName="/ppt/media/image10.png" ContentType="image/png"/>
  <Override PartName="/ppt/media/image22.wmf" ContentType="image/x-wmf"/>
  <Override PartName="/ppt/media/image11.png" ContentType="image/png"/>
  <Override PartName="/ppt/media/image23.wmf" ContentType="image/x-wmf"/>
  <Override PartName="/ppt/media/image12.png" ContentType="image/png"/>
  <Override PartName="/ppt/media/image24.wmf" ContentType="image/x-wmf"/>
  <Override PartName="/ppt/media/image13.png" ContentType="image/png"/>
  <Override PartName="/ppt/media/image14.png" ContentType="image/png"/>
  <Override PartName="/ppt/media/image26.wmf" ContentType="image/x-wmf"/>
  <Override PartName="/ppt/media/image16.png" ContentType="image/png"/>
  <Override PartName="/ppt/media/image28.wmf" ContentType="image/x-wmf"/>
  <Override PartName="/ppt/media/image19.png" ContentType="image/png"/>
  <Override PartName="/ppt/media/image20.wmf" ContentType="image/x-wmf"/>
  <Override PartName="/ppt/media/image21.png" ContentType="image/png"/>
  <Override PartName="/ppt/media/image27.png" ContentType="image/png"/>
  <Override PartName="/ppt/media/image29.wmf" ContentType="image/x-wmf"/>
  <Override PartName="/ppt/media/image30.wmf" ContentType="image/x-wmf"/>
  <Override PartName="/ppt/media/image31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latin typeface="Arial"/>
              </a:rPr>
              <a:t>Clique para mover o slide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pt-BR" sz="2000" spc="-1" strike="noStrike">
                <a:latin typeface="Arial"/>
              </a:rPr>
              <a:t>Clique para editar o formato de notas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pt-BR" sz="1400" spc="-1" strike="noStrike">
                <a:latin typeface="Times New Roman"/>
              </a:rPr>
              <a:t>&lt;cabeçalho&gt;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DAE8547-5ECF-4EF9-BB3C-C6A506B689F2}" type="slidenum">
              <a:rPr b="0" lang="pt-BR" sz="1400" spc="-1" strike="noStrike">
                <a:latin typeface="Times New Roman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263" name="CustomShape 3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27152562-9586-4E75-84DC-3C8517A6EA03}" type="slidenum">
              <a:rPr b="0" lang="pt-B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0" y="0"/>
            <a:ext cx="12190680" cy="703440"/>
          </a:xfrm>
          <a:prstGeom prst="rect">
            <a:avLst/>
          </a:prstGeom>
          <a:solidFill>
            <a:srgbClr val="004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" name="CustomShape 2"/>
          <p:cNvSpPr/>
          <p:nvPr/>
        </p:nvSpPr>
        <p:spPr>
          <a:xfrm>
            <a:off x="0" y="704880"/>
            <a:ext cx="12190680" cy="43668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" name="Line 3"/>
          <p:cNvSpPr/>
          <p:nvPr/>
        </p:nvSpPr>
        <p:spPr>
          <a:xfrm>
            <a:off x="609480" y="799920"/>
            <a:ext cx="0" cy="247680"/>
          </a:xfrm>
          <a:prstGeom prst="line">
            <a:avLst/>
          </a:prstGeom>
          <a:ln w="7632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1" name="Imagem 10" descr="Texto&#10;&#10;Descrição gerada automaticamente com confiança média"/>
          <p:cNvPicPr/>
          <p:nvPr/>
        </p:nvPicPr>
        <p:blipFill>
          <a:blip r:embed="rId2"/>
          <a:stretch/>
        </p:blipFill>
        <p:spPr>
          <a:xfrm>
            <a:off x="9498600" y="113400"/>
            <a:ext cx="2534760" cy="476640"/>
          </a:xfrm>
          <a:prstGeom prst="rect">
            <a:avLst/>
          </a:prstGeom>
          <a:ln>
            <a:noFill/>
          </a:ln>
        </p:spPr>
      </p:pic>
      <p:pic>
        <p:nvPicPr>
          <p:cNvPr id="42" name="Imagem 13" descr="Ícone&#10;&#10;Descrição gerada automaticamente"/>
          <p:cNvPicPr/>
          <p:nvPr/>
        </p:nvPicPr>
        <p:blipFill>
          <a:blip r:embed="rId3"/>
          <a:stretch/>
        </p:blipFill>
        <p:spPr>
          <a:xfrm>
            <a:off x="380160" y="11340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4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pt-BR" sz="1800" spc="-1" strike="noStrike">
                <a:latin typeface="Arial"/>
              </a:rPr>
              <a:t>Clique para editar o formato do texto do título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1"/>
          <p:cNvGrpSpPr/>
          <p:nvPr/>
        </p:nvGrpSpPr>
        <p:grpSpPr>
          <a:xfrm>
            <a:off x="0" y="0"/>
            <a:ext cx="12190680" cy="1141560"/>
            <a:chOff x="0" y="0"/>
            <a:chExt cx="12190680" cy="1141560"/>
          </a:xfrm>
        </p:grpSpPr>
        <p:sp>
          <p:nvSpPr>
            <p:cNvPr id="82" name="CustomShape 2"/>
            <p:cNvSpPr/>
            <p:nvPr/>
          </p:nvSpPr>
          <p:spPr>
            <a:xfrm>
              <a:off x="0" y="0"/>
              <a:ext cx="12190680" cy="703440"/>
            </a:xfrm>
            <a:prstGeom prst="rect">
              <a:avLst/>
            </a:prstGeom>
            <a:solidFill>
              <a:srgbClr val="004e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3" name="CustomShape 3"/>
            <p:cNvSpPr/>
            <p:nvPr/>
          </p:nvSpPr>
          <p:spPr>
            <a:xfrm>
              <a:off x="0" y="704880"/>
              <a:ext cx="12190680" cy="4366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84" name="Imagem 10" descr="Texto&#10;&#10;Descrição gerada automaticamente com confiança média"/>
          <p:cNvPicPr/>
          <p:nvPr/>
        </p:nvPicPr>
        <p:blipFill>
          <a:blip r:embed="rId2"/>
          <a:stretch/>
        </p:blipFill>
        <p:spPr>
          <a:xfrm>
            <a:off x="9498600" y="113400"/>
            <a:ext cx="2534760" cy="476640"/>
          </a:xfrm>
          <a:prstGeom prst="rect">
            <a:avLst/>
          </a:prstGeom>
          <a:ln>
            <a:noFill/>
          </a:ln>
        </p:spPr>
      </p:pic>
      <p:pic>
        <p:nvPicPr>
          <p:cNvPr id="85" name="Imagem 13" descr="Ícone&#10;&#10;Descrição gerada automaticamente"/>
          <p:cNvPicPr/>
          <p:nvPr/>
        </p:nvPicPr>
        <p:blipFill>
          <a:blip r:embed="rId3"/>
          <a:stretch/>
        </p:blipFill>
        <p:spPr>
          <a:xfrm>
            <a:off x="380160" y="11340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8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microsoft.com/office/2007/relationships/hdphoto" Target="../media/hdphoto1.wdp"/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wmf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4.wmf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6.wmf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8.wmf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9.wmf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0.wmf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m 10" descr="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506" t="9571" r="6136" b="17628"/>
          <a:stretch/>
        </p:blipFill>
        <p:spPr>
          <a:xfrm>
            <a:off x="0" y="0"/>
            <a:ext cx="12190680" cy="6856560"/>
          </a:xfrm>
          <a:prstGeom prst="rect">
            <a:avLst/>
          </a:prstGeom>
          <a:ln>
            <a:noFill/>
          </a:ln>
        </p:spPr>
      </p:pic>
      <p:sp>
        <p:nvSpPr>
          <p:cNvPr id="131" name="Line 1"/>
          <p:cNvSpPr/>
          <p:nvPr/>
        </p:nvSpPr>
        <p:spPr>
          <a:xfrm>
            <a:off x="5854680" y="2816640"/>
            <a:ext cx="0" cy="1898280"/>
          </a:xfrm>
          <a:prstGeom prst="line">
            <a:avLst/>
          </a:prstGeom>
          <a:ln w="28440">
            <a:solidFill>
              <a:srgbClr val="004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2"/>
          <p:cNvSpPr/>
          <p:nvPr/>
        </p:nvSpPr>
        <p:spPr>
          <a:xfrm>
            <a:off x="2661480" y="3042720"/>
            <a:ext cx="2769480" cy="1430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pt-BR" sz="8800" spc="-151" strike="noStrike">
                <a:solidFill>
                  <a:srgbClr val="004a8f"/>
                </a:solidFill>
                <a:latin typeface="Calibri Light"/>
                <a:ea typeface="DejaVu Sans"/>
              </a:rPr>
              <a:t>2020</a:t>
            </a:r>
            <a:endParaRPr b="0" lang="pt-BR" sz="8800" spc="-1" strike="noStrike">
              <a:latin typeface="Arial"/>
            </a:endParaRPr>
          </a:p>
        </p:txBody>
      </p:sp>
      <p:pic>
        <p:nvPicPr>
          <p:cNvPr id="133" name="Imagem 13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7881" t="72222" r="16886" b="7030"/>
          <a:stretch/>
        </p:blipFill>
        <p:spPr>
          <a:xfrm>
            <a:off x="6274800" y="3054240"/>
            <a:ext cx="3065760" cy="1421640"/>
          </a:xfrm>
          <a:prstGeom prst="rect">
            <a:avLst/>
          </a:prstGeom>
          <a:ln>
            <a:noFill/>
          </a:ln>
        </p:spPr>
      </p:pic>
      <p:pic>
        <p:nvPicPr>
          <p:cNvPr id="134" name="Imagem 14" descr=""/>
          <p:cNvPicPr/>
          <p:nvPr/>
        </p:nvPicPr>
        <p:blipFill>
          <a:blip r:embed="rId5"/>
          <a:stretch/>
        </p:blipFill>
        <p:spPr>
          <a:xfrm>
            <a:off x="522000" y="542160"/>
            <a:ext cx="3725640" cy="786240"/>
          </a:xfrm>
          <a:prstGeom prst="rect">
            <a:avLst/>
          </a:prstGeom>
          <a:ln>
            <a:noFill/>
          </a:ln>
        </p:spPr>
      </p:pic>
      <p:pic>
        <p:nvPicPr>
          <p:cNvPr id="135" name="Imagem 6" descr="Uma imagem contendo Logotipo&#10;&#10;Descrição gerada automaticamente"/>
          <p:cNvPicPr/>
          <p:nvPr/>
        </p:nvPicPr>
        <p:blipFill>
          <a:blip r:embed="rId6"/>
          <a:stretch/>
        </p:blipFill>
        <p:spPr>
          <a:xfrm>
            <a:off x="8415360" y="5705280"/>
            <a:ext cx="3291120" cy="704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6352560" y="6441840"/>
            <a:ext cx="83160" cy="336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2"/>
          <p:cNvSpPr/>
          <p:nvPr/>
        </p:nvSpPr>
        <p:spPr>
          <a:xfrm>
            <a:off x="713880" y="740880"/>
            <a:ext cx="11934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Introdução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r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2</a:t>
            </a:r>
            <a:endParaRPr b="0" lang="pt-BR" sz="1200" spc="-1" strike="noStrike">
              <a:latin typeface="Arial"/>
            </a:endParaRPr>
          </a:p>
        </p:txBody>
      </p:sp>
      <p:grpSp>
        <p:nvGrpSpPr>
          <p:cNvPr id="139" name="Group 4"/>
          <p:cNvGrpSpPr/>
          <p:nvPr/>
        </p:nvGrpSpPr>
        <p:grpSpPr>
          <a:xfrm>
            <a:off x="574560" y="1199160"/>
            <a:ext cx="5038560" cy="5579640"/>
            <a:chOff x="574560" y="1199160"/>
            <a:chExt cx="5038560" cy="5579640"/>
          </a:xfrm>
        </p:grpSpPr>
        <p:sp>
          <p:nvSpPr>
            <p:cNvPr id="140" name="CustomShape 5"/>
            <p:cNvSpPr/>
            <p:nvPr/>
          </p:nvSpPr>
          <p:spPr>
            <a:xfrm>
              <a:off x="574560" y="1199160"/>
              <a:ext cx="5038560" cy="55796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89640" rIns="89640" tIns="44640" bIns="44640" anchor="ctr">
              <a:normAutofit/>
            </a:bodyPr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r>
                <a:rPr b="0" lang="pt-BR" sz="1200" spc="-1" strike="noStrike">
                  <a:solidFill>
                    <a:srgbClr val="215968"/>
                  </a:solidFill>
                  <a:latin typeface="Calibri"/>
                  <a:ea typeface="DejaVu Sans"/>
                </a:rPr>
                <a:t>Serão considerados como favoráveis à empresa aquele atributo ou bloco onde os respondentes deram nota 4 ou 5.</a:t>
              </a: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r>
                <a:rPr b="0" lang="pt-BR" sz="1200" spc="-1" strike="noStrike">
                  <a:solidFill>
                    <a:srgbClr val="215968"/>
                  </a:solidFill>
                  <a:latin typeface="Calibri"/>
                  <a:ea typeface="DejaVu Sans"/>
                </a:rPr>
                <a:t>Vejamos um exemplo:</a:t>
              </a: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algn="just">
                <a:lnSpc>
                  <a:spcPct val="90000"/>
                </a:lnSpc>
                <a:spcBef>
                  <a:spcPts val="1001"/>
                </a:spcBef>
              </a:pPr>
              <a:endParaRPr b="0" lang="pt-BR" sz="1200" spc="-1" strike="noStrike">
                <a:latin typeface="Arial"/>
              </a:endParaRPr>
            </a:p>
            <a:p>
              <a:pPr marL="228600" indent="-227160" algn="just">
                <a:lnSpc>
                  <a:spcPct val="90000"/>
                </a:lnSpc>
                <a:spcBef>
                  <a:spcPts val="99"/>
                </a:spcBef>
                <a:buClr>
                  <a:srgbClr val="215968"/>
                </a:buClr>
                <a:buFont typeface="Arial"/>
                <a:buChar char="•"/>
              </a:pPr>
              <a:r>
                <a:rPr b="0" lang="pt-BR" sz="1200" spc="-1" strike="noStrike">
                  <a:solidFill>
                    <a:srgbClr val="215968"/>
                  </a:solidFill>
                  <a:latin typeface="Calibri"/>
                  <a:ea typeface="DejaVu Sans"/>
                </a:rPr>
                <a:t>Chamamos de favoráveis, todos aqueles que responderam que Concordam com a afirmação. </a:t>
              </a:r>
              <a:endParaRPr b="0" lang="pt-BR" sz="1200" spc="-1" strike="noStrike">
                <a:latin typeface="Arial"/>
              </a:endParaRPr>
            </a:p>
            <a:p>
              <a:pPr marL="228600" indent="-227160" algn="just">
                <a:lnSpc>
                  <a:spcPct val="90000"/>
                </a:lnSpc>
                <a:spcBef>
                  <a:spcPts val="99"/>
                </a:spcBef>
                <a:buClr>
                  <a:srgbClr val="215968"/>
                </a:buClr>
                <a:buFont typeface="Arial"/>
                <a:buChar char="•"/>
              </a:pPr>
              <a:r>
                <a:rPr b="0" lang="pt-BR" sz="1200" spc="-1" strike="noStrike">
                  <a:solidFill>
                    <a:srgbClr val="215968"/>
                  </a:solidFill>
                  <a:latin typeface="Calibri"/>
                  <a:ea typeface="DejaVu Sans"/>
                </a:rPr>
                <a:t>E favorabilidade é o percentual dos respondentes favoráveis. </a:t>
              </a:r>
              <a:endParaRPr b="0" lang="pt-BR" sz="1200" spc="-1" strike="noStrike">
                <a:latin typeface="Arial"/>
              </a:endParaRPr>
            </a:p>
            <a:p>
              <a:pPr marL="228600" indent="-227160" algn="just">
                <a:lnSpc>
                  <a:spcPct val="90000"/>
                </a:lnSpc>
                <a:spcBef>
                  <a:spcPts val="99"/>
                </a:spcBef>
                <a:buClr>
                  <a:srgbClr val="215968"/>
                </a:buClr>
                <a:buFont typeface="Arial"/>
                <a:buChar char="•"/>
              </a:pPr>
              <a:r>
                <a:rPr b="0" lang="pt-BR" sz="1200" spc="-1" strike="noStrike">
                  <a:solidFill>
                    <a:srgbClr val="215968"/>
                  </a:solidFill>
                  <a:latin typeface="Calibri"/>
                  <a:ea typeface="DejaVu Sans"/>
                </a:rPr>
                <a:t>Obs. Todos os dados serão apresentados em porcentagem(%).</a:t>
              </a:r>
              <a:endParaRPr b="0" lang="pt-BR" sz="1200" spc="-1" strike="noStrike">
                <a:latin typeface="Arial"/>
              </a:endParaRPr>
            </a:p>
          </p:txBody>
        </p:sp>
        <p:grpSp>
          <p:nvGrpSpPr>
            <p:cNvPr id="141" name="Group 6"/>
            <p:cNvGrpSpPr/>
            <p:nvPr/>
          </p:nvGrpSpPr>
          <p:grpSpPr>
            <a:xfrm>
              <a:off x="1411200" y="2316960"/>
              <a:ext cx="3365280" cy="3344400"/>
              <a:chOff x="1411200" y="2316960"/>
              <a:chExt cx="3365280" cy="3344400"/>
            </a:xfrm>
          </p:grpSpPr>
          <p:pic>
            <p:nvPicPr>
              <p:cNvPr id="142" name="Imagem 4" descr=""/>
              <p:cNvPicPr/>
              <p:nvPr/>
            </p:nvPicPr>
            <p:blipFill>
              <a:blip r:embed="rId1"/>
              <a:stretch/>
            </p:blipFill>
            <p:spPr>
              <a:xfrm>
                <a:off x="1411200" y="2316960"/>
                <a:ext cx="3365280" cy="3238560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43" name="Group 7"/>
              <p:cNvGrpSpPr/>
              <p:nvPr/>
            </p:nvGrpSpPr>
            <p:grpSpPr>
              <a:xfrm>
                <a:off x="1457640" y="2400840"/>
                <a:ext cx="2602440" cy="3260520"/>
                <a:chOff x="1457640" y="2400840"/>
                <a:chExt cx="2602440" cy="3260520"/>
              </a:xfrm>
            </p:grpSpPr>
            <p:sp>
              <p:nvSpPr>
                <p:cNvPr id="144" name="CustomShape 8"/>
                <p:cNvSpPr/>
                <p:nvPr/>
              </p:nvSpPr>
              <p:spPr>
                <a:xfrm>
                  <a:off x="2328840" y="2400840"/>
                  <a:ext cx="1530360" cy="3639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wrap="none" lIns="90000" rIns="90000" tIns="45000" bIns="45000">
                  <a:spAutoFit/>
                </a:bodyPr>
                <a:p>
                  <a:pPr>
                    <a:lnSpc>
                      <a:spcPct val="100000"/>
                    </a:lnSpc>
                  </a:pPr>
                  <a:r>
                    <a:rPr b="0" lang="pt-BR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Favorabilidade</a:t>
                  </a:r>
                  <a:endParaRPr b="0" lang="pt-BR" sz="1800" spc="-1" strike="noStrike">
                    <a:latin typeface="Arial"/>
                  </a:endParaRPr>
                </a:p>
              </p:txBody>
            </p:sp>
            <p:sp>
              <p:nvSpPr>
                <p:cNvPr id="145" name="CustomShape 9"/>
                <p:cNvSpPr/>
                <p:nvPr/>
              </p:nvSpPr>
              <p:spPr>
                <a:xfrm>
                  <a:off x="1457640" y="2961720"/>
                  <a:ext cx="1449360" cy="26996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wrap="none" lIns="90000" rIns="90000" tIns="45000" bIns="45000">
                  <a:spAutoFit/>
                </a:bodyPr>
                <a:p>
                  <a:pPr>
                    <a:lnSpc>
                      <a:spcPct val="100000"/>
                    </a:lnSpc>
                    <a:spcAft>
                      <a:spcPts val="2401"/>
                    </a:spcAft>
                  </a:pPr>
                  <a:r>
                    <a:rPr b="0" lang="pt-BR" sz="14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Muito Satisfeito</a:t>
                  </a:r>
                  <a:endParaRPr b="0" lang="pt-BR" sz="14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  <a:spcAft>
                      <a:spcPts val="2001"/>
                    </a:spcAft>
                  </a:pPr>
                  <a:r>
                    <a:rPr b="0" lang="pt-BR" sz="14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Satisfeito</a:t>
                  </a:r>
                  <a:endParaRPr b="0" lang="pt-BR" sz="14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</a:pPr>
                  <a:r>
                    <a:rPr b="0" lang="pt-BR" sz="14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Nem Satisfeito, </a:t>
                  </a:r>
                  <a:endParaRPr b="0" lang="pt-BR" sz="14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  <a:spcAft>
                      <a:spcPts val="2001"/>
                    </a:spcAft>
                  </a:pPr>
                  <a:r>
                    <a:rPr b="0" lang="pt-BR" sz="14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Nem Insatisfeito</a:t>
                  </a:r>
                  <a:endParaRPr b="0" lang="pt-BR" sz="14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  <a:spcAft>
                      <a:spcPts val="2401"/>
                    </a:spcAft>
                  </a:pPr>
                  <a:r>
                    <a:rPr b="0" lang="pt-BR" sz="14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Insatisfeito</a:t>
                  </a:r>
                  <a:endParaRPr b="0" lang="pt-BR" sz="14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</a:pPr>
                  <a:r>
                    <a:rPr b="0" lang="pt-BR" sz="14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Muito Insatisfeito</a:t>
                  </a:r>
                  <a:endParaRPr b="0" lang="pt-BR" sz="14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</a:pPr>
                  <a:endParaRPr b="0" lang="pt-BR" sz="1400" spc="-1" strike="noStrike">
                    <a:latin typeface="Arial"/>
                  </a:endParaRPr>
                </a:p>
              </p:txBody>
            </p:sp>
            <p:sp>
              <p:nvSpPr>
                <p:cNvPr id="146" name="CustomShape 10"/>
                <p:cNvSpPr/>
                <p:nvPr/>
              </p:nvSpPr>
              <p:spPr>
                <a:xfrm>
                  <a:off x="3764160" y="2961720"/>
                  <a:ext cx="295920" cy="25282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wrap="none" lIns="90000" rIns="90000" tIns="45000" bIns="45000">
                  <a:spAutoFit/>
                </a:bodyPr>
                <a:p>
                  <a:pPr algn="ctr">
                    <a:lnSpc>
                      <a:spcPct val="100000"/>
                    </a:lnSpc>
                    <a:spcAft>
                      <a:spcPts val="2100"/>
                    </a:spcAft>
                  </a:pPr>
                  <a:r>
                    <a:rPr b="0" lang="pt-BR" sz="18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5</a:t>
                  </a:r>
                  <a:endParaRPr b="0" lang="pt-BR" sz="1800" spc="-1" strike="noStrike">
                    <a:latin typeface="Arial"/>
                  </a:endParaRPr>
                </a:p>
                <a:p>
                  <a:pPr algn="ctr">
                    <a:lnSpc>
                      <a:spcPct val="100000"/>
                    </a:lnSpc>
                    <a:spcAft>
                      <a:spcPts val="2100"/>
                    </a:spcAft>
                  </a:pPr>
                  <a:r>
                    <a:rPr b="0" lang="pt-BR" sz="18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4</a:t>
                  </a:r>
                  <a:endParaRPr b="0" lang="pt-BR" sz="1800" spc="-1" strike="noStrike">
                    <a:latin typeface="Arial"/>
                  </a:endParaRPr>
                </a:p>
                <a:p>
                  <a:pPr algn="ctr">
                    <a:lnSpc>
                      <a:spcPct val="100000"/>
                    </a:lnSpc>
                    <a:spcAft>
                      <a:spcPts val="2100"/>
                    </a:spcAft>
                  </a:pPr>
                  <a:r>
                    <a:rPr b="0" lang="pt-BR" sz="18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3</a:t>
                  </a:r>
                  <a:endParaRPr b="0" lang="pt-BR" sz="1800" spc="-1" strike="noStrike">
                    <a:latin typeface="Arial"/>
                  </a:endParaRPr>
                </a:p>
                <a:p>
                  <a:pPr algn="ctr">
                    <a:lnSpc>
                      <a:spcPct val="100000"/>
                    </a:lnSpc>
                    <a:spcAft>
                      <a:spcPts val="2100"/>
                    </a:spcAft>
                  </a:pPr>
                  <a:r>
                    <a:rPr b="0" lang="pt-BR" sz="18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2</a:t>
                  </a:r>
                  <a:endParaRPr b="0" lang="pt-BR" sz="1800" spc="-1" strike="noStrike">
                    <a:latin typeface="Arial"/>
                  </a:endParaRPr>
                </a:p>
                <a:p>
                  <a:pPr algn="ctr">
                    <a:lnSpc>
                      <a:spcPct val="100000"/>
                    </a:lnSpc>
                    <a:spcAft>
                      <a:spcPts val="2100"/>
                    </a:spcAft>
                  </a:pPr>
                  <a:r>
                    <a:rPr b="0" lang="pt-BR" sz="1800" spc="-1" strike="noStrike">
                      <a:solidFill>
                        <a:srgbClr val="ffffff"/>
                      </a:solidFill>
                      <a:latin typeface="Calibri"/>
                      <a:ea typeface="DejaVu Sans"/>
                    </a:rPr>
                    <a:t>1</a:t>
                  </a:r>
                  <a:endParaRPr b="0" lang="pt-BR" sz="1800" spc="-1" strike="noStrike">
                    <a:latin typeface="Arial"/>
                  </a:endParaRPr>
                </a:p>
              </p:txBody>
            </p:sp>
          </p:grp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781920" y="740880"/>
            <a:ext cx="334224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1. Resultados Gerais Consolidados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E6C73D7-5332-42FA-A205-B04BE907ADB3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585000" y="5973480"/>
            <a:ext cx="9455400" cy="27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1100" spc="-1" strike="noStrike">
                <a:solidFill>
                  <a:srgbClr val="215968"/>
                </a:solidFill>
                <a:latin typeface="Calibri"/>
                <a:ea typeface="DejaVu Sans"/>
              </a:rPr>
              <a:t>* Essa questão não compõem a média da Favorabilidade Geral.</a:t>
            </a:r>
            <a:endParaRPr b="0" lang="pt-BR" sz="1100" spc="-1" strike="noStrike">
              <a:latin typeface="Arial"/>
            </a:endParaRPr>
          </a:p>
        </p:txBody>
      </p:sp>
      <p:grpSp>
        <p:nvGrpSpPr>
          <p:cNvPr id="150" name="Group 4"/>
          <p:cNvGrpSpPr/>
          <p:nvPr/>
        </p:nvGrpSpPr>
        <p:grpSpPr>
          <a:xfrm>
            <a:off x="1144080" y="6096960"/>
            <a:ext cx="9532080" cy="816480"/>
            <a:chOff x="1144080" y="6096960"/>
            <a:chExt cx="9532080" cy="816480"/>
          </a:xfrm>
        </p:grpSpPr>
        <p:sp>
          <p:nvSpPr>
            <p:cNvPr id="151" name="CustomShape 5"/>
            <p:cNvSpPr/>
            <p:nvPr/>
          </p:nvSpPr>
          <p:spPr>
            <a:xfrm>
              <a:off x="4469760" y="6096960"/>
              <a:ext cx="310392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AZUL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Na média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52" name="CustomShape 6"/>
            <p:cNvSpPr/>
            <p:nvPr/>
          </p:nvSpPr>
          <p:spPr>
            <a:xfrm>
              <a:off x="4327920" y="6208920"/>
              <a:ext cx="160560" cy="160560"/>
            </a:xfrm>
            <a:prstGeom prst="rect">
              <a:avLst/>
            </a:prstGeom>
            <a:solidFill>
              <a:srgbClr val="085b9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CustomShape 7"/>
            <p:cNvSpPr/>
            <p:nvPr/>
          </p:nvSpPr>
          <p:spPr>
            <a:xfrm>
              <a:off x="1296720" y="6096960"/>
              <a:ext cx="29620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VERMELHO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Abaixo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54" name="CustomShape 8"/>
            <p:cNvSpPr/>
            <p:nvPr/>
          </p:nvSpPr>
          <p:spPr>
            <a:xfrm>
              <a:off x="1144080" y="6208920"/>
              <a:ext cx="160560" cy="160560"/>
            </a:xfrm>
            <a:prstGeom prst="rect">
              <a:avLst/>
            </a:prstGeom>
            <a:solidFill>
              <a:srgbClr val="d0060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" name="CustomShape 9"/>
            <p:cNvSpPr/>
            <p:nvPr/>
          </p:nvSpPr>
          <p:spPr>
            <a:xfrm>
              <a:off x="7778880" y="6096960"/>
              <a:ext cx="28972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VERDE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Acima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56" name="CustomShape 10"/>
            <p:cNvSpPr/>
            <p:nvPr/>
          </p:nvSpPr>
          <p:spPr>
            <a:xfrm>
              <a:off x="7643880" y="6208920"/>
              <a:ext cx="160560" cy="160560"/>
            </a:xfrm>
            <a:prstGeom prst="rect">
              <a:avLst/>
            </a:prstGeom>
            <a:solidFill>
              <a:srgbClr val="4eaf79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157" name="Imagem 16" descr=""/>
          <p:cNvPicPr/>
          <p:nvPr/>
        </p:nvPicPr>
        <p:blipFill>
          <a:blip r:embed="rId1"/>
          <a:stretch/>
        </p:blipFill>
        <p:spPr>
          <a:xfrm>
            <a:off x="1090440" y="1352520"/>
            <a:ext cx="10010160" cy="4152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780840" y="740880"/>
            <a:ext cx="311688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Resultados Gerais Consolidados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7617B91-67FC-4480-893A-F76C12B22826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pic>
        <p:nvPicPr>
          <p:cNvPr id="160" name="Imagem 15" descr=""/>
          <p:cNvPicPr/>
          <p:nvPr/>
        </p:nvPicPr>
        <p:blipFill>
          <a:blip r:embed="rId1"/>
          <a:stretch/>
        </p:blipFill>
        <p:spPr>
          <a:xfrm>
            <a:off x="1090440" y="1352520"/>
            <a:ext cx="10010160" cy="4580640"/>
          </a:xfrm>
          <a:prstGeom prst="rect">
            <a:avLst/>
          </a:prstGeom>
          <a:ln>
            <a:noFill/>
          </a:ln>
        </p:spPr>
      </p:pic>
      <p:grpSp>
        <p:nvGrpSpPr>
          <p:cNvPr id="161" name="Group 3"/>
          <p:cNvGrpSpPr/>
          <p:nvPr/>
        </p:nvGrpSpPr>
        <p:grpSpPr>
          <a:xfrm>
            <a:off x="1144080" y="6096960"/>
            <a:ext cx="9532080" cy="816480"/>
            <a:chOff x="1144080" y="6096960"/>
            <a:chExt cx="9532080" cy="816480"/>
          </a:xfrm>
        </p:grpSpPr>
        <p:sp>
          <p:nvSpPr>
            <p:cNvPr id="162" name="CustomShape 4"/>
            <p:cNvSpPr/>
            <p:nvPr/>
          </p:nvSpPr>
          <p:spPr>
            <a:xfrm>
              <a:off x="4469760" y="6096960"/>
              <a:ext cx="310392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AZUL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Na média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63" name="CustomShape 5"/>
            <p:cNvSpPr/>
            <p:nvPr/>
          </p:nvSpPr>
          <p:spPr>
            <a:xfrm>
              <a:off x="4327920" y="6208920"/>
              <a:ext cx="160560" cy="160560"/>
            </a:xfrm>
            <a:prstGeom prst="rect">
              <a:avLst/>
            </a:prstGeom>
            <a:solidFill>
              <a:srgbClr val="085b9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" name="CustomShape 6"/>
            <p:cNvSpPr/>
            <p:nvPr/>
          </p:nvSpPr>
          <p:spPr>
            <a:xfrm>
              <a:off x="1296720" y="6096960"/>
              <a:ext cx="29620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VERMELHO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Abaixo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65" name="CustomShape 7"/>
            <p:cNvSpPr/>
            <p:nvPr/>
          </p:nvSpPr>
          <p:spPr>
            <a:xfrm>
              <a:off x="1144080" y="6208920"/>
              <a:ext cx="160560" cy="160560"/>
            </a:xfrm>
            <a:prstGeom prst="rect">
              <a:avLst/>
            </a:prstGeom>
            <a:solidFill>
              <a:srgbClr val="d0060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" name="CustomShape 8"/>
            <p:cNvSpPr/>
            <p:nvPr/>
          </p:nvSpPr>
          <p:spPr>
            <a:xfrm>
              <a:off x="7778880" y="6096960"/>
              <a:ext cx="28972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VERDE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Acima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67" name="CustomShape 9"/>
            <p:cNvSpPr/>
            <p:nvPr/>
          </p:nvSpPr>
          <p:spPr>
            <a:xfrm>
              <a:off x="7643880" y="6208920"/>
              <a:ext cx="160560" cy="160560"/>
            </a:xfrm>
            <a:prstGeom prst="rect">
              <a:avLst/>
            </a:prstGeom>
            <a:solidFill>
              <a:srgbClr val="4eaf79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780840" y="740880"/>
            <a:ext cx="311688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Resultados Gerais Consolidados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CBCF355-6586-4084-8DF0-5A380254E605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pic>
        <p:nvPicPr>
          <p:cNvPr id="170" name="Imagem 19" descr=""/>
          <p:cNvPicPr/>
          <p:nvPr/>
        </p:nvPicPr>
        <p:blipFill>
          <a:blip r:embed="rId1"/>
          <a:stretch/>
        </p:blipFill>
        <p:spPr>
          <a:xfrm>
            <a:off x="1090440" y="1349280"/>
            <a:ext cx="10010160" cy="4485600"/>
          </a:xfrm>
          <a:prstGeom prst="rect">
            <a:avLst/>
          </a:prstGeom>
          <a:ln>
            <a:noFill/>
          </a:ln>
        </p:spPr>
      </p:pic>
      <p:sp>
        <p:nvSpPr>
          <p:cNvPr id="171" name="CustomShape 3"/>
          <p:cNvSpPr/>
          <p:nvPr/>
        </p:nvSpPr>
        <p:spPr>
          <a:xfrm>
            <a:off x="585000" y="5973480"/>
            <a:ext cx="9455400" cy="27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1100" spc="-1" strike="noStrike">
                <a:solidFill>
                  <a:srgbClr val="215968"/>
                </a:solidFill>
                <a:latin typeface="Calibri"/>
                <a:ea typeface="DejaVu Sans"/>
              </a:rPr>
              <a:t>* Essa questão não compõem a média da Favorabilidade Geral.</a:t>
            </a:r>
            <a:endParaRPr b="0" lang="pt-BR" sz="1100" spc="-1" strike="noStrike">
              <a:latin typeface="Arial"/>
            </a:endParaRPr>
          </a:p>
        </p:txBody>
      </p:sp>
      <p:grpSp>
        <p:nvGrpSpPr>
          <p:cNvPr id="172" name="Group 4"/>
          <p:cNvGrpSpPr/>
          <p:nvPr/>
        </p:nvGrpSpPr>
        <p:grpSpPr>
          <a:xfrm>
            <a:off x="1144080" y="6096960"/>
            <a:ext cx="9532080" cy="816480"/>
            <a:chOff x="1144080" y="6096960"/>
            <a:chExt cx="9532080" cy="816480"/>
          </a:xfrm>
        </p:grpSpPr>
        <p:sp>
          <p:nvSpPr>
            <p:cNvPr id="173" name="CustomShape 5"/>
            <p:cNvSpPr/>
            <p:nvPr/>
          </p:nvSpPr>
          <p:spPr>
            <a:xfrm>
              <a:off x="4469760" y="6096960"/>
              <a:ext cx="310392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AZUL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Na média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74" name="CustomShape 6"/>
            <p:cNvSpPr/>
            <p:nvPr/>
          </p:nvSpPr>
          <p:spPr>
            <a:xfrm>
              <a:off x="4327920" y="6208920"/>
              <a:ext cx="160560" cy="160560"/>
            </a:xfrm>
            <a:prstGeom prst="rect">
              <a:avLst/>
            </a:prstGeom>
            <a:solidFill>
              <a:srgbClr val="085b9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" name="CustomShape 7"/>
            <p:cNvSpPr/>
            <p:nvPr/>
          </p:nvSpPr>
          <p:spPr>
            <a:xfrm>
              <a:off x="1296720" y="6096960"/>
              <a:ext cx="29620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VERMELHO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Abaixo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76" name="CustomShape 8"/>
            <p:cNvSpPr/>
            <p:nvPr/>
          </p:nvSpPr>
          <p:spPr>
            <a:xfrm>
              <a:off x="1144080" y="6208920"/>
              <a:ext cx="160560" cy="160560"/>
            </a:xfrm>
            <a:prstGeom prst="rect">
              <a:avLst/>
            </a:prstGeom>
            <a:solidFill>
              <a:srgbClr val="d0060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" name="CustomShape 9"/>
            <p:cNvSpPr/>
            <p:nvPr/>
          </p:nvSpPr>
          <p:spPr>
            <a:xfrm>
              <a:off x="7778880" y="6096960"/>
              <a:ext cx="28972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VERDE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Acima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78" name="CustomShape 10"/>
            <p:cNvSpPr/>
            <p:nvPr/>
          </p:nvSpPr>
          <p:spPr>
            <a:xfrm>
              <a:off x="7643880" y="6208920"/>
              <a:ext cx="160560" cy="160560"/>
            </a:xfrm>
            <a:prstGeom prst="rect">
              <a:avLst/>
            </a:prstGeom>
            <a:solidFill>
              <a:srgbClr val="4eaf79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780840" y="740880"/>
            <a:ext cx="311688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Resultados Gerais Consolidados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AE26BE6-2A5B-41AD-BB16-A35B60FFA7CD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pic>
        <p:nvPicPr>
          <p:cNvPr id="181" name="Imagem 6" descr=""/>
          <p:cNvPicPr/>
          <p:nvPr/>
        </p:nvPicPr>
        <p:blipFill>
          <a:blip r:embed="rId1"/>
          <a:stretch/>
        </p:blipFill>
        <p:spPr>
          <a:xfrm>
            <a:off x="1090440" y="1349280"/>
            <a:ext cx="10009440" cy="2627640"/>
          </a:xfrm>
          <a:prstGeom prst="rect">
            <a:avLst/>
          </a:prstGeom>
          <a:ln>
            <a:noFill/>
          </a:ln>
        </p:spPr>
      </p:pic>
      <p:sp>
        <p:nvSpPr>
          <p:cNvPr id="182" name="CustomShape 3"/>
          <p:cNvSpPr/>
          <p:nvPr/>
        </p:nvSpPr>
        <p:spPr>
          <a:xfrm>
            <a:off x="585000" y="5973480"/>
            <a:ext cx="9455400" cy="27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1100" spc="-1" strike="noStrike">
                <a:solidFill>
                  <a:srgbClr val="215968"/>
                </a:solidFill>
                <a:latin typeface="Calibri"/>
                <a:ea typeface="DejaVu Sans"/>
              </a:rPr>
              <a:t>* Essa questão não compõem a média da Favorabilidade Geral.</a:t>
            </a:r>
            <a:endParaRPr b="0" lang="pt-BR" sz="1100" spc="-1" strike="noStrike">
              <a:latin typeface="Arial"/>
            </a:endParaRPr>
          </a:p>
        </p:txBody>
      </p:sp>
      <p:pic>
        <p:nvPicPr>
          <p:cNvPr id="183" name="Imagem 18" descr=""/>
          <p:cNvPicPr/>
          <p:nvPr/>
        </p:nvPicPr>
        <p:blipFill>
          <a:blip r:embed="rId2"/>
          <a:stretch/>
        </p:blipFill>
        <p:spPr>
          <a:xfrm>
            <a:off x="1090440" y="1349280"/>
            <a:ext cx="10010160" cy="2628360"/>
          </a:xfrm>
          <a:prstGeom prst="rect">
            <a:avLst/>
          </a:prstGeom>
          <a:ln>
            <a:noFill/>
          </a:ln>
        </p:spPr>
      </p:pic>
      <p:grpSp>
        <p:nvGrpSpPr>
          <p:cNvPr id="184" name="Group 4"/>
          <p:cNvGrpSpPr/>
          <p:nvPr/>
        </p:nvGrpSpPr>
        <p:grpSpPr>
          <a:xfrm>
            <a:off x="1144080" y="6096960"/>
            <a:ext cx="9532080" cy="816480"/>
            <a:chOff x="1144080" y="6096960"/>
            <a:chExt cx="9532080" cy="816480"/>
          </a:xfrm>
        </p:grpSpPr>
        <p:sp>
          <p:nvSpPr>
            <p:cNvPr id="185" name="CustomShape 5"/>
            <p:cNvSpPr/>
            <p:nvPr/>
          </p:nvSpPr>
          <p:spPr>
            <a:xfrm>
              <a:off x="4469760" y="6096960"/>
              <a:ext cx="310392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AZUL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Na média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86" name="CustomShape 6"/>
            <p:cNvSpPr/>
            <p:nvPr/>
          </p:nvSpPr>
          <p:spPr>
            <a:xfrm>
              <a:off x="4327920" y="6208920"/>
              <a:ext cx="160560" cy="160560"/>
            </a:xfrm>
            <a:prstGeom prst="rect">
              <a:avLst/>
            </a:prstGeom>
            <a:solidFill>
              <a:srgbClr val="085b9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" name="CustomShape 7"/>
            <p:cNvSpPr/>
            <p:nvPr/>
          </p:nvSpPr>
          <p:spPr>
            <a:xfrm>
              <a:off x="1296720" y="6096960"/>
              <a:ext cx="29620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VERMELHO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Abaixo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88" name="CustomShape 8"/>
            <p:cNvSpPr/>
            <p:nvPr/>
          </p:nvSpPr>
          <p:spPr>
            <a:xfrm>
              <a:off x="1144080" y="6208920"/>
              <a:ext cx="160560" cy="160560"/>
            </a:xfrm>
            <a:prstGeom prst="rect">
              <a:avLst/>
            </a:prstGeom>
            <a:solidFill>
              <a:srgbClr val="d00606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" name="CustomShape 9"/>
            <p:cNvSpPr/>
            <p:nvPr/>
          </p:nvSpPr>
          <p:spPr>
            <a:xfrm>
              <a:off x="7778880" y="6096960"/>
              <a:ext cx="2897280" cy="81648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 </a:t>
              </a:r>
              <a:r>
                <a:rPr b="1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VERDE</a:t>
              </a:r>
              <a:endParaRPr b="0" lang="pt-BR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b="0" lang="pt-BR" sz="1400" spc="-1" strike="noStrike" baseline="-25000">
                  <a:solidFill>
                    <a:srgbClr val="355770"/>
                  </a:solidFill>
                  <a:latin typeface="Verdana"/>
                  <a:ea typeface="ＭＳ Ｐゴシック"/>
                </a:rPr>
                <a:t>Acima da Favorabilidade Geral, considerando a margem de erro de 2,0 pontos percentuais.</a:t>
              </a:r>
              <a:endParaRPr b="0" lang="pt-BR" sz="1400" spc="-1" strike="noStrike">
                <a:latin typeface="Arial"/>
              </a:endParaRPr>
            </a:p>
          </p:txBody>
        </p:sp>
        <p:sp>
          <p:nvSpPr>
            <p:cNvPr id="190" name="CustomShape 10"/>
            <p:cNvSpPr/>
            <p:nvPr/>
          </p:nvSpPr>
          <p:spPr>
            <a:xfrm>
              <a:off x="7643880" y="6208920"/>
              <a:ext cx="160560" cy="160560"/>
            </a:xfrm>
            <a:prstGeom prst="rect">
              <a:avLst/>
            </a:prstGeom>
            <a:solidFill>
              <a:srgbClr val="4eaf79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65C14A9-1AF3-4796-8195-82FFAEADE2E4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911880" y="740520"/>
            <a:ext cx="3260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2. Resultado favorabilidade geral.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93" name="Imagem 10" descr=""/>
          <p:cNvPicPr/>
          <p:nvPr/>
        </p:nvPicPr>
        <p:blipFill>
          <a:blip r:embed="rId1"/>
          <a:stretch/>
        </p:blipFill>
        <p:spPr>
          <a:xfrm>
            <a:off x="575280" y="1649880"/>
            <a:ext cx="5711760" cy="3556800"/>
          </a:xfrm>
          <a:prstGeom prst="rect">
            <a:avLst/>
          </a:prstGeom>
          <a:ln>
            <a:noFill/>
          </a:ln>
        </p:spPr>
      </p:pic>
      <p:sp>
        <p:nvSpPr>
          <p:cNvPr id="194" name="CustomShape 3"/>
          <p:cNvSpPr/>
          <p:nvPr/>
        </p:nvSpPr>
        <p:spPr>
          <a:xfrm>
            <a:off x="5139720" y="2112120"/>
            <a:ext cx="873360" cy="51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215968"/>
                </a:solidFill>
                <a:latin typeface="Arial"/>
                <a:ea typeface="DejaVu Sans"/>
              </a:rPr>
              <a:t>79,4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195" name="Imagem 9" descr=""/>
          <p:cNvPicPr/>
          <p:nvPr/>
        </p:nvPicPr>
        <p:blipFill>
          <a:blip r:embed="rId2"/>
          <a:stretch/>
        </p:blipFill>
        <p:spPr>
          <a:xfrm>
            <a:off x="6372720" y="1649880"/>
            <a:ext cx="5650560" cy="4343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BD30A30-2313-42A7-8ECE-0D4BBCF08D31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444240" y="787320"/>
            <a:ext cx="8719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	</a:t>
            </a: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3. </a:t>
            </a: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Sobre a sua confiança na JUSTIÇA DO TRABALHO DA 18ª REGIÃO, o(a) sr(a) diria que:</a:t>
            </a:r>
            <a:r>
              <a:rPr b="0" lang="pt-BR" sz="1150" spc="-1" strike="noStrike">
                <a:solidFill>
                  <a:srgbClr val="808080"/>
                </a:solidFill>
                <a:latin typeface="Calibri"/>
                <a:ea typeface="DejaVu Sans"/>
              </a:rPr>
              <a:t> </a:t>
            </a:r>
            <a:endParaRPr b="0" lang="pt-BR" sz="1150" spc="-1" strike="noStrike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5386320" y="2112120"/>
            <a:ext cx="379080" cy="51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9" name="Imagem 4" descr=""/>
          <p:cNvPicPr/>
          <p:nvPr/>
        </p:nvPicPr>
        <p:blipFill>
          <a:blip r:embed="rId1"/>
          <a:stretch/>
        </p:blipFill>
        <p:spPr>
          <a:xfrm>
            <a:off x="2004120" y="1811520"/>
            <a:ext cx="6051600" cy="376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C2DF0AC-6352-4D42-8E50-28EE04C802FA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01" name="CustomShape 2"/>
          <p:cNvSpPr/>
          <p:nvPr/>
        </p:nvSpPr>
        <p:spPr>
          <a:xfrm>
            <a:off x="747000" y="740520"/>
            <a:ext cx="37742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4. Resultado favorabilidade por blocos.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202" name="Imagem 9" descr=""/>
          <p:cNvPicPr/>
          <p:nvPr/>
        </p:nvPicPr>
        <p:blipFill>
          <a:blip r:embed="rId1"/>
          <a:stretch/>
        </p:blipFill>
        <p:spPr>
          <a:xfrm>
            <a:off x="565920" y="1481400"/>
            <a:ext cx="4626720" cy="487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E916132-5E66-4A15-B075-85A33558490C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737640" y="740520"/>
            <a:ext cx="2851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5. Ranking da favorabilidade.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205" name="CustomShape 3"/>
          <p:cNvSpPr/>
          <p:nvPr/>
        </p:nvSpPr>
        <p:spPr>
          <a:xfrm>
            <a:off x="933120" y="1110240"/>
            <a:ext cx="34992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Atributos com Maior Favorabilidade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206" name="Imagem 7" descr=""/>
          <p:cNvPicPr/>
          <p:nvPr/>
        </p:nvPicPr>
        <p:blipFill>
          <a:blip r:embed="rId1"/>
          <a:stretch/>
        </p:blipFill>
        <p:spPr>
          <a:xfrm>
            <a:off x="972360" y="1624320"/>
            <a:ext cx="6923880" cy="4199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C2A0496-9352-4357-8586-14F5CE43C8B8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574560" y="1077840"/>
            <a:ext cx="1148544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 fontScale="94000"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ATENDIMENTO</a:t>
            </a:r>
            <a:endParaRPr b="0" lang="pt-BR" sz="14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Cordialidade e respeito nos contatos.</a:t>
            </a:r>
            <a:endParaRPr b="0" lang="pt-BR" sz="1200" spc="-1" strike="noStrike">
              <a:latin typeface="Arial"/>
            </a:endParaRPr>
          </a:p>
        </p:txBody>
      </p:sp>
      <p:pic>
        <p:nvPicPr>
          <p:cNvPr id="209" name="Imagem 5" descr=""/>
          <p:cNvPicPr/>
          <p:nvPr/>
        </p:nvPicPr>
        <p:blipFill>
          <a:blip r:embed="rId1"/>
          <a:stretch/>
        </p:blipFill>
        <p:spPr>
          <a:xfrm>
            <a:off x="648000" y="1872000"/>
            <a:ext cx="5711760" cy="3556800"/>
          </a:xfrm>
          <a:prstGeom prst="rect">
            <a:avLst/>
          </a:prstGeom>
          <a:ln>
            <a:noFill/>
          </a:ln>
        </p:spPr>
      </p:pic>
      <p:sp>
        <p:nvSpPr>
          <p:cNvPr id="210" name="CustomShape 3"/>
          <p:cNvSpPr/>
          <p:nvPr/>
        </p:nvSpPr>
        <p:spPr>
          <a:xfrm>
            <a:off x="5248800" y="2330640"/>
            <a:ext cx="873360" cy="51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215968"/>
                </a:solidFill>
                <a:latin typeface="Arial"/>
                <a:ea typeface="DejaVu Sans"/>
              </a:rPr>
              <a:t>86,5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211" name="Imagem 8" descr=""/>
          <p:cNvPicPr/>
          <p:nvPr/>
        </p:nvPicPr>
        <p:blipFill>
          <a:blip r:embed="rId2"/>
          <a:stretch/>
        </p:blipFill>
        <p:spPr>
          <a:xfrm>
            <a:off x="6372720" y="1649880"/>
            <a:ext cx="5650560" cy="4343400"/>
          </a:xfrm>
          <a:prstGeom prst="rect">
            <a:avLst/>
          </a:prstGeom>
          <a:ln>
            <a:noFill/>
          </a:ln>
        </p:spPr>
      </p:pic>
      <p:sp>
        <p:nvSpPr>
          <p:cNvPr id="212" name="CustomShape 4"/>
          <p:cNvSpPr/>
          <p:nvPr/>
        </p:nvSpPr>
        <p:spPr>
          <a:xfrm>
            <a:off x="747000" y="740520"/>
            <a:ext cx="40172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808080"/>
                </a:solidFill>
                <a:latin typeface="Calibri"/>
                <a:ea typeface="DejaVu Sans"/>
              </a:rPr>
              <a:t>6. Resultado favorabilidade por questões.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151D204-9248-4C70-A76B-8DA5548CEE48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574560" y="1077840"/>
            <a:ext cx="1148544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ATENDIMENTO AOS USUÁRIOS DO PJE</a:t>
            </a: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spcBef>
                <a:spcPts val="1001"/>
              </a:spcBef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Cordialidade no atendimento.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6305040" y="1077840"/>
            <a:ext cx="571248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16" name="Group 4"/>
          <p:cNvGrpSpPr/>
          <p:nvPr/>
        </p:nvGrpSpPr>
        <p:grpSpPr>
          <a:xfrm>
            <a:off x="3239640" y="1649880"/>
            <a:ext cx="5711760" cy="3556800"/>
            <a:chOff x="3239640" y="1649880"/>
            <a:chExt cx="5711760" cy="3556800"/>
          </a:xfrm>
        </p:grpSpPr>
        <p:pic>
          <p:nvPicPr>
            <p:cNvPr id="217" name="Imagem 5" descr=""/>
            <p:cNvPicPr/>
            <p:nvPr/>
          </p:nvPicPr>
          <p:blipFill>
            <a:blip r:embed="rId1"/>
            <a:stretch/>
          </p:blipFill>
          <p:spPr>
            <a:xfrm>
              <a:off x="3239640" y="1649880"/>
              <a:ext cx="5711760" cy="3556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18" name="CustomShape 5"/>
            <p:cNvSpPr/>
            <p:nvPr/>
          </p:nvSpPr>
          <p:spPr>
            <a:xfrm>
              <a:off x="7791120" y="2112120"/>
              <a:ext cx="873360" cy="516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2800" spc="-1" strike="noStrike">
                  <a:solidFill>
                    <a:srgbClr val="215968"/>
                  </a:solidFill>
                  <a:latin typeface="Arial"/>
                  <a:ea typeface="DejaVu Sans"/>
                </a:rPr>
                <a:t>85,8</a:t>
              </a:r>
              <a:endParaRPr b="0" lang="pt-BR" sz="28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E13F4AB-B67F-4B1B-9295-42972EBE5CFD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574560" y="1077840"/>
            <a:ext cx="509076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 fontScale="94000"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ATENDIMENTO DE TECNOLOGIA DA INFORMAÇÃO</a:t>
            </a:r>
            <a:endParaRPr b="0" lang="pt-BR" sz="14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Atendimento técnico ou negocial quanto a cordialidade.</a:t>
            </a:r>
            <a:endParaRPr b="0" lang="pt-BR" sz="12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2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200" spc="-1" strike="noStrike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6305040" y="1077840"/>
            <a:ext cx="571248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22" name="Group 4"/>
          <p:cNvGrpSpPr/>
          <p:nvPr/>
        </p:nvGrpSpPr>
        <p:grpSpPr>
          <a:xfrm>
            <a:off x="3239640" y="1649880"/>
            <a:ext cx="5711760" cy="3556800"/>
            <a:chOff x="3239640" y="1649880"/>
            <a:chExt cx="5711760" cy="3556800"/>
          </a:xfrm>
        </p:grpSpPr>
        <p:pic>
          <p:nvPicPr>
            <p:cNvPr id="223" name="Imagem 6" descr=""/>
            <p:cNvPicPr/>
            <p:nvPr/>
          </p:nvPicPr>
          <p:blipFill>
            <a:blip r:embed="rId1"/>
            <a:stretch/>
          </p:blipFill>
          <p:spPr>
            <a:xfrm>
              <a:off x="3239640" y="1649880"/>
              <a:ext cx="5711760" cy="3556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24" name="CustomShape 5"/>
            <p:cNvSpPr/>
            <p:nvPr/>
          </p:nvSpPr>
          <p:spPr>
            <a:xfrm>
              <a:off x="7785360" y="2112120"/>
              <a:ext cx="873360" cy="516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2800" spc="-1" strike="noStrike">
                  <a:solidFill>
                    <a:srgbClr val="215968"/>
                  </a:solidFill>
                  <a:latin typeface="Arial"/>
                  <a:ea typeface="DejaVu Sans"/>
                </a:rPr>
                <a:t>89,5</a:t>
              </a:r>
              <a:endParaRPr b="0" lang="pt-BR" sz="2800" spc="-1" strike="noStrike">
                <a:latin typeface="Arial"/>
              </a:endParaRPr>
            </a:p>
          </p:txBody>
        </p:sp>
      </p:grpSp>
      <p:sp>
        <p:nvSpPr>
          <p:cNvPr id="225" name="CustomShape 6"/>
          <p:cNvSpPr/>
          <p:nvPr/>
        </p:nvSpPr>
        <p:spPr>
          <a:xfrm>
            <a:off x="754200" y="2570040"/>
            <a:ext cx="292680" cy="332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CustomShape 7"/>
          <p:cNvSpPr/>
          <p:nvPr/>
        </p:nvSpPr>
        <p:spPr>
          <a:xfrm>
            <a:off x="2917440" y="2570040"/>
            <a:ext cx="292680" cy="332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A02E6D5A-BA26-4EC6-9E72-9F25570907AD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pic>
        <p:nvPicPr>
          <p:cNvPr id="228" name="Imagem 5" descr=""/>
          <p:cNvPicPr/>
          <p:nvPr/>
        </p:nvPicPr>
        <p:blipFill>
          <a:blip r:embed="rId1"/>
          <a:stretch/>
        </p:blipFill>
        <p:spPr>
          <a:xfrm>
            <a:off x="575280" y="1649880"/>
            <a:ext cx="5711760" cy="3556800"/>
          </a:xfrm>
          <a:prstGeom prst="rect">
            <a:avLst/>
          </a:prstGeom>
          <a:ln>
            <a:noFill/>
          </a:ln>
        </p:spPr>
      </p:pic>
      <p:sp>
        <p:nvSpPr>
          <p:cNvPr id="229" name="CustomShape 2"/>
          <p:cNvSpPr/>
          <p:nvPr/>
        </p:nvSpPr>
        <p:spPr>
          <a:xfrm>
            <a:off x="5139720" y="2112120"/>
            <a:ext cx="873360" cy="51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215968"/>
                </a:solidFill>
                <a:latin typeface="Arial"/>
                <a:ea typeface="DejaVu Sans"/>
              </a:rPr>
              <a:t>83,7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230" name="Imagem 8" descr=""/>
          <p:cNvPicPr/>
          <p:nvPr/>
        </p:nvPicPr>
        <p:blipFill>
          <a:blip r:embed="rId2"/>
          <a:stretch/>
        </p:blipFill>
        <p:spPr>
          <a:xfrm>
            <a:off x="6372720" y="1649880"/>
            <a:ext cx="5650560" cy="4343400"/>
          </a:xfrm>
          <a:prstGeom prst="rect">
            <a:avLst/>
          </a:prstGeom>
          <a:ln>
            <a:noFill/>
          </a:ln>
        </p:spPr>
      </p:pic>
      <p:sp>
        <p:nvSpPr>
          <p:cNvPr id="231" name="CustomShape 3"/>
          <p:cNvSpPr/>
          <p:nvPr/>
        </p:nvSpPr>
        <p:spPr>
          <a:xfrm>
            <a:off x="574560" y="1077840"/>
            <a:ext cx="509076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 fontScale="94000"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SERVIÇOS JURISDICIONAIS</a:t>
            </a:r>
            <a:endParaRPr b="0" lang="pt-BR" sz="14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Respeito no tratamento pelos Magistrados.</a:t>
            </a:r>
            <a:endParaRPr b="0" lang="pt-BR" sz="12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2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7377018-C8F1-4940-AEFB-D7F8B885313C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14</a:t>
            </a:fld>
            <a:endParaRPr b="0" lang="pt-BR" sz="1200" spc="-1" strike="noStrike">
              <a:latin typeface="Arial"/>
            </a:endParaRPr>
          </a:p>
        </p:txBody>
      </p:sp>
      <p:pic>
        <p:nvPicPr>
          <p:cNvPr id="233" name="Imagem 5" descr=""/>
          <p:cNvPicPr/>
          <p:nvPr/>
        </p:nvPicPr>
        <p:blipFill>
          <a:blip r:embed="rId1"/>
          <a:stretch/>
        </p:blipFill>
        <p:spPr>
          <a:xfrm>
            <a:off x="575280" y="1649880"/>
            <a:ext cx="5711760" cy="3556800"/>
          </a:xfrm>
          <a:prstGeom prst="rect">
            <a:avLst/>
          </a:prstGeom>
          <a:ln>
            <a:noFill/>
          </a:ln>
        </p:spPr>
      </p:pic>
      <p:sp>
        <p:nvSpPr>
          <p:cNvPr id="234" name="CustomShape 2"/>
          <p:cNvSpPr/>
          <p:nvPr/>
        </p:nvSpPr>
        <p:spPr>
          <a:xfrm>
            <a:off x="5139720" y="2112120"/>
            <a:ext cx="873360" cy="51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215968"/>
                </a:solidFill>
                <a:latin typeface="Arial"/>
                <a:ea typeface="DejaVu Sans"/>
              </a:rPr>
              <a:t>80,0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235" name="Imagem 8" descr=""/>
          <p:cNvPicPr/>
          <p:nvPr/>
        </p:nvPicPr>
        <p:blipFill>
          <a:blip r:embed="rId2"/>
          <a:stretch/>
        </p:blipFill>
        <p:spPr>
          <a:xfrm>
            <a:off x="6372720" y="1649880"/>
            <a:ext cx="5650560" cy="4343400"/>
          </a:xfrm>
          <a:prstGeom prst="rect">
            <a:avLst/>
          </a:prstGeom>
          <a:ln>
            <a:noFill/>
          </a:ln>
        </p:spPr>
      </p:pic>
      <p:sp>
        <p:nvSpPr>
          <p:cNvPr id="236" name="CustomShape 3"/>
          <p:cNvSpPr/>
          <p:nvPr/>
        </p:nvSpPr>
        <p:spPr>
          <a:xfrm>
            <a:off x="574560" y="1077840"/>
            <a:ext cx="1133928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 fontScale="94000"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SERVIÇOS JURISDICIONAIS</a:t>
            </a:r>
            <a:endParaRPr b="0" lang="pt-BR" sz="14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Levando em consideração todos os aspectos, qual seu grau de satisfação geral com os serviços prestados por esta unidade:*</a:t>
            </a:r>
            <a:endParaRPr b="0" lang="pt-BR" sz="12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200" spc="-1" strike="noStrike">
              <a:latin typeface="Arial"/>
            </a:endParaRPr>
          </a:p>
        </p:txBody>
      </p:sp>
      <p:sp>
        <p:nvSpPr>
          <p:cNvPr id="237" name="CustomShape 4"/>
          <p:cNvSpPr/>
          <p:nvPr/>
        </p:nvSpPr>
        <p:spPr>
          <a:xfrm>
            <a:off x="585000" y="6424200"/>
            <a:ext cx="9455400" cy="27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1100" spc="-1" strike="noStrike">
                <a:solidFill>
                  <a:srgbClr val="215968"/>
                </a:solidFill>
                <a:latin typeface="Calibri"/>
                <a:ea typeface="DejaVu Sans"/>
              </a:rPr>
              <a:t>* Essa questão não compõem a média da Favorabilidade Geral.</a:t>
            </a:r>
            <a:endParaRPr b="0" lang="pt-BR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865AB50-1263-4319-B2AF-D5CEE220A3AC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15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574560" y="1077840"/>
            <a:ext cx="1148544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 fontScale="94000"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PROCESSO JUDICIAL ELETRÔNICO – PJE</a:t>
            </a:r>
            <a:endParaRPr b="0" lang="pt-BR" sz="14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Qual o seu grau de satisfação geral com o sistema PJe?*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11099160" y="2112120"/>
            <a:ext cx="378000" cy="515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41" name="Group 4"/>
          <p:cNvGrpSpPr/>
          <p:nvPr/>
        </p:nvGrpSpPr>
        <p:grpSpPr>
          <a:xfrm>
            <a:off x="3239640" y="1649880"/>
            <a:ext cx="5712480" cy="3557520"/>
            <a:chOff x="3239640" y="1649880"/>
            <a:chExt cx="5712480" cy="3557520"/>
          </a:xfrm>
        </p:grpSpPr>
        <p:pic>
          <p:nvPicPr>
            <p:cNvPr id="242" name="Imagem 8" descr=""/>
            <p:cNvPicPr/>
            <p:nvPr/>
          </p:nvPicPr>
          <p:blipFill>
            <a:blip r:embed="rId1"/>
            <a:stretch/>
          </p:blipFill>
          <p:spPr>
            <a:xfrm>
              <a:off x="3239640" y="1649880"/>
              <a:ext cx="5712480" cy="3557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43" name="CustomShape 5"/>
            <p:cNvSpPr/>
            <p:nvPr/>
          </p:nvSpPr>
          <p:spPr>
            <a:xfrm>
              <a:off x="7785360" y="2112120"/>
              <a:ext cx="874080" cy="516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2800" spc="-1" strike="noStrike">
                  <a:solidFill>
                    <a:srgbClr val="215968"/>
                  </a:solidFill>
                  <a:latin typeface="Arial"/>
                  <a:ea typeface="DejaVu Sans"/>
                </a:rPr>
                <a:t>83,9</a:t>
              </a:r>
              <a:endParaRPr b="0" lang="pt-BR" sz="2800" spc="-1" strike="noStrike">
                <a:latin typeface="Arial"/>
              </a:endParaRPr>
            </a:p>
          </p:txBody>
        </p:sp>
      </p:grpSp>
      <p:sp>
        <p:nvSpPr>
          <p:cNvPr id="244" name="CustomShape 6"/>
          <p:cNvSpPr/>
          <p:nvPr/>
        </p:nvSpPr>
        <p:spPr>
          <a:xfrm>
            <a:off x="585000" y="6424200"/>
            <a:ext cx="9455400" cy="27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1100" spc="-1" strike="noStrike">
                <a:solidFill>
                  <a:srgbClr val="215968"/>
                </a:solidFill>
                <a:latin typeface="Calibri"/>
                <a:ea typeface="DejaVu Sans"/>
              </a:rPr>
              <a:t>* Essa questão não compõem a média da Favorabilidade Geral.</a:t>
            </a:r>
            <a:endParaRPr b="0" lang="pt-BR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9E7E96A-8CA6-40CB-BF39-C51118594B83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16</a:t>
            </a:fld>
            <a:endParaRPr b="0" lang="pt-BR" sz="1200" spc="-1" strike="noStrike">
              <a:latin typeface="Arial"/>
            </a:endParaRPr>
          </a:p>
        </p:txBody>
      </p:sp>
      <p:sp>
        <p:nvSpPr>
          <p:cNvPr id="246" name="CustomShape 2"/>
          <p:cNvSpPr/>
          <p:nvPr/>
        </p:nvSpPr>
        <p:spPr>
          <a:xfrm>
            <a:off x="6305760" y="1077840"/>
            <a:ext cx="579672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CustomShape 3"/>
          <p:cNvSpPr/>
          <p:nvPr/>
        </p:nvSpPr>
        <p:spPr>
          <a:xfrm>
            <a:off x="5155200" y="2112120"/>
            <a:ext cx="378000" cy="515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CustomShape 4"/>
          <p:cNvSpPr/>
          <p:nvPr/>
        </p:nvSpPr>
        <p:spPr>
          <a:xfrm>
            <a:off x="10851480" y="2112120"/>
            <a:ext cx="873360" cy="515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CustomShape 5"/>
          <p:cNvSpPr/>
          <p:nvPr/>
        </p:nvSpPr>
        <p:spPr>
          <a:xfrm>
            <a:off x="574560" y="1077840"/>
            <a:ext cx="1148544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OUTROS SERVIÇOS OFERECIDOS</a:t>
            </a: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spcBef>
                <a:spcPts val="1001"/>
              </a:spcBef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Meios de conciliação em negociação coletiva disponibilizados pelo Tribunal (protocolo de mediação e conciliação pré-processual; audiências em dissídios coletivos).</a:t>
            </a:r>
            <a:endParaRPr b="0" lang="pt-BR" sz="1200" spc="-1" strike="noStrike">
              <a:latin typeface="Arial"/>
            </a:endParaRPr>
          </a:p>
        </p:txBody>
      </p:sp>
      <p:grpSp>
        <p:nvGrpSpPr>
          <p:cNvPr id="250" name="Group 6"/>
          <p:cNvGrpSpPr/>
          <p:nvPr/>
        </p:nvGrpSpPr>
        <p:grpSpPr>
          <a:xfrm>
            <a:off x="3239640" y="1649880"/>
            <a:ext cx="5712480" cy="3557520"/>
            <a:chOff x="3239640" y="1649880"/>
            <a:chExt cx="5712480" cy="3557520"/>
          </a:xfrm>
        </p:grpSpPr>
        <p:pic>
          <p:nvPicPr>
            <p:cNvPr id="251" name="Imagem 11" descr=""/>
            <p:cNvPicPr/>
            <p:nvPr/>
          </p:nvPicPr>
          <p:blipFill>
            <a:blip r:embed="rId1"/>
            <a:stretch/>
          </p:blipFill>
          <p:spPr>
            <a:xfrm>
              <a:off x="3239640" y="1649880"/>
              <a:ext cx="5712480" cy="3557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52" name="CustomShape 7"/>
            <p:cNvSpPr/>
            <p:nvPr/>
          </p:nvSpPr>
          <p:spPr>
            <a:xfrm>
              <a:off x="7785360" y="2112120"/>
              <a:ext cx="874080" cy="516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1" lang="pt-BR" sz="2800" spc="-1" strike="noStrike">
                  <a:solidFill>
                    <a:srgbClr val="215968"/>
                  </a:solidFill>
                  <a:latin typeface="Arial"/>
                  <a:ea typeface="DejaVu Sans"/>
                </a:rPr>
                <a:t>83,2</a:t>
              </a:r>
              <a:endParaRPr b="0" lang="pt-BR" sz="28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944892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A5EAB68-766B-491E-89FF-18FBA28A1017}" type="slidenum">
              <a:rPr b="0" lang="pt-B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&lt;número&gt;</a:t>
            </a:fld>
            <a:endParaRPr b="0" lang="pt-BR" sz="1200" spc="-1" strike="noStrike">
              <a:latin typeface="Arial"/>
            </a:endParaRPr>
          </a:p>
        </p:txBody>
      </p:sp>
      <p:pic>
        <p:nvPicPr>
          <p:cNvPr id="254" name="Imagem 5" descr=""/>
          <p:cNvPicPr/>
          <p:nvPr/>
        </p:nvPicPr>
        <p:blipFill>
          <a:blip r:embed="rId1"/>
          <a:stretch/>
        </p:blipFill>
        <p:spPr>
          <a:xfrm>
            <a:off x="584280" y="1922040"/>
            <a:ext cx="5711760" cy="3556800"/>
          </a:xfrm>
          <a:prstGeom prst="rect">
            <a:avLst/>
          </a:prstGeom>
          <a:ln>
            <a:noFill/>
          </a:ln>
        </p:spPr>
      </p:pic>
      <p:sp>
        <p:nvSpPr>
          <p:cNvPr id="255" name="CustomShape 2"/>
          <p:cNvSpPr/>
          <p:nvPr/>
        </p:nvSpPr>
        <p:spPr>
          <a:xfrm>
            <a:off x="5248800" y="2412360"/>
            <a:ext cx="873360" cy="516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pt-BR" sz="2800" spc="-1" strike="noStrike">
                <a:solidFill>
                  <a:srgbClr val="215968"/>
                </a:solidFill>
                <a:latin typeface="Arial"/>
                <a:ea typeface="DejaVu Sans"/>
              </a:rPr>
              <a:t>85,4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256" name="Imagem 8" descr=""/>
          <p:cNvPicPr/>
          <p:nvPr/>
        </p:nvPicPr>
        <p:blipFill>
          <a:blip r:embed="rId2"/>
          <a:stretch/>
        </p:blipFill>
        <p:spPr>
          <a:xfrm>
            <a:off x="6372720" y="1649880"/>
            <a:ext cx="5650560" cy="4057560"/>
          </a:xfrm>
          <a:prstGeom prst="rect">
            <a:avLst/>
          </a:prstGeom>
          <a:ln>
            <a:noFill/>
          </a:ln>
        </p:spPr>
      </p:pic>
      <p:sp>
        <p:nvSpPr>
          <p:cNvPr id="257" name="CustomShape 3"/>
          <p:cNvSpPr/>
          <p:nvPr/>
        </p:nvSpPr>
        <p:spPr>
          <a:xfrm>
            <a:off x="574560" y="1077840"/>
            <a:ext cx="11485440" cy="55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rmAutofit fontScale="94000"/>
          </a:bodyPr>
          <a:p>
            <a:pPr algn="just">
              <a:lnSpc>
                <a:spcPct val="90000"/>
              </a:lnSpc>
            </a:pPr>
            <a:r>
              <a:rPr b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INSTALAÇÕES</a:t>
            </a:r>
            <a:endParaRPr b="0" lang="pt-BR" sz="14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400" spc="-1" strike="noStrike">
              <a:latin typeface="Arial"/>
            </a:endParaRPr>
          </a:p>
          <a:p>
            <a:pPr marL="171360" indent="-170640" algn="just">
              <a:lnSpc>
                <a:spcPct val="90000"/>
              </a:lnSpc>
              <a:buClr>
                <a:srgbClr val="215968"/>
              </a:buClr>
              <a:buFont typeface="Arial"/>
              <a:buChar char="•"/>
            </a:pPr>
            <a:r>
              <a:rPr b="0" lang="pt-BR" sz="1200" spc="-1" strike="noStrike">
                <a:solidFill>
                  <a:srgbClr val="215968"/>
                </a:solidFill>
                <a:latin typeface="Calibri"/>
                <a:ea typeface="DejaVu Sans"/>
              </a:rPr>
              <a:t>Condições de acessibilidade para pessoas com deficiência.</a:t>
            </a:r>
            <a:endParaRPr b="0" lang="pt-BR" sz="1200" spc="-1" strike="noStrike">
              <a:latin typeface="Arial"/>
            </a:endParaRPr>
          </a:p>
          <a:p>
            <a:pPr algn="just">
              <a:lnSpc>
                <a:spcPct val="90000"/>
              </a:lnSpc>
            </a:pPr>
            <a:endParaRPr b="0" lang="pt-B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3859920" y="1689840"/>
            <a:ext cx="4213080" cy="3948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Autofit/>
          </a:bodyPr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r>
              <a:rPr b="0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© Carvalho e Mello Consultores 2021</a:t>
            </a: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Coordenação de Pesquisa</a:t>
            </a: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r>
              <a:rPr b="0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Alvaro L. Mello </a:t>
            </a: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r>
              <a:rPr b="0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Rony Costa</a:t>
            </a: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Carvalho e Mello Consultoria</a:t>
            </a:r>
            <a:endParaRPr b="0" lang="pt-BR" sz="1400" spc="-1" strike="noStrike">
              <a:latin typeface="Arial"/>
            </a:endParaRPr>
          </a:p>
          <a:p>
            <a:pPr marL="343080" indent="-341640" algn="ctr">
              <a:lnSpc>
                <a:spcPct val="90000"/>
              </a:lnSpc>
              <a:spcBef>
                <a:spcPts val="700"/>
              </a:spcBef>
            </a:pPr>
            <a:r>
              <a:rPr b="0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www.carvalhoemello.com.br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1374840" y="6033960"/>
            <a:ext cx="9216360" cy="69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9640" rIns="89640" tIns="44640" bIns="44640">
            <a:noAutofit/>
          </a:bodyPr>
          <a:p>
            <a:pPr algn="ctr">
              <a:lnSpc>
                <a:spcPct val="100000"/>
              </a:lnSpc>
            </a:pP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São Paulo: </a:t>
            </a:r>
            <a:r>
              <a:rPr b="0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Tel: (11) 5546-0760</a:t>
            </a: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Verdana"/>
              </a:rPr>
              <a:t> 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60" name="CustomShape 3"/>
          <p:cNvSpPr/>
          <p:nvPr/>
        </p:nvSpPr>
        <p:spPr>
          <a:xfrm>
            <a:off x="4083840" y="3210480"/>
            <a:ext cx="3798360" cy="114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3520" rIns="83520" tIns="41760" bIns="41760">
            <a:spAutoFit/>
          </a:bodyPr>
          <a:p>
            <a:pPr algn="ctr">
              <a:lnSpc>
                <a:spcPct val="100000"/>
              </a:lnSpc>
            </a:pP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Processamento de Dados</a:t>
            </a: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 </a:t>
            </a:r>
            <a:r>
              <a:rPr b="1" i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&amp; Editoração</a:t>
            </a: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pt-BR" sz="1400" spc="-1" strike="noStrike">
                <a:solidFill>
                  <a:srgbClr val="215968"/>
                </a:solidFill>
                <a:latin typeface="Calibri"/>
                <a:ea typeface="DejaVu Sans"/>
              </a:rPr>
              <a:t>Carvalho e Mello Consultoria</a:t>
            </a: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4465</TotalTime>
  <Application>LibreOffice/6.3.6.2$Windows_X86_64 LibreOffice_project/2196df99b074d8a661f4036fca8fa0cbfa33a497</Application>
  <Words>559</Words>
  <Paragraphs>136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2016-10-18T12:15:41Z</dcterms:created>
  <dc:creator>Talita Tavares Brichi</dc:creator>
  <dc:description/>
  <dc:language>pt-BR</dc:language>
  <cp:lastModifiedBy/>
  <dcterms:modified xsi:type="dcterms:W3CDTF">2021-07-06T13:38:37Z</dcterms:modified>
  <cp:revision>350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18</vt:i4>
  </property>
</Properties>
</file>